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57" r:id="rId3"/>
    <p:sldId id="268" r:id="rId4"/>
    <p:sldId id="269" r:id="rId5"/>
    <p:sldId id="270" r:id="rId6"/>
    <p:sldId id="271" r:id="rId7"/>
    <p:sldId id="272" r:id="rId8"/>
    <p:sldId id="273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34221-39B4-47A0-9A9B-E4E7FE6AB2D6}" type="datetimeFigureOut">
              <a:rPr lang="uk-UA" smtClean="0"/>
              <a:t>16.09.2021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310AB-6248-4BEB-8119-EB8E879E7B7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785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5E54F-6342-45F9-83FC-4B74DA2434F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677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310AB-6248-4BEB-8119-EB8E879E7B7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850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310AB-6248-4BEB-8119-EB8E879E7B7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0135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310AB-6248-4BEB-8119-EB8E879E7B7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0331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310AB-6248-4BEB-8119-EB8E879E7B7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3844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310AB-6248-4BEB-8119-EB8E879E7B7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413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310AB-6248-4BEB-8119-EB8E879E7B7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8429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310AB-6248-4BEB-8119-EB8E879E7B7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3762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A60D-C07D-47B6-BC76-5FCADBF8E3D4}" type="datetimeFigureOut">
              <a:rPr lang="uk-UA" smtClean="0"/>
              <a:t>16.09.2021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78EF-9395-4927-B213-0E71BD8296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892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A60D-C07D-47B6-BC76-5FCADBF8E3D4}" type="datetimeFigureOut">
              <a:rPr lang="uk-UA" smtClean="0"/>
              <a:t>16.09.2021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78EF-9395-4927-B213-0E71BD8296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975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A60D-C07D-47B6-BC76-5FCADBF8E3D4}" type="datetimeFigureOut">
              <a:rPr lang="uk-UA" smtClean="0"/>
              <a:t>16.09.2021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78EF-9395-4927-B213-0E71BD8296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628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A60D-C07D-47B6-BC76-5FCADBF8E3D4}" type="datetimeFigureOut">
              <a:rPr lang="uk-UA" smtClean="0"/>
              <a:t>16.09.2021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78EF-9395-4927-B213-0E71BD8296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432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A60D-C07D-47B6-BC76-5FCADBF8E3D4}" type="datetimeFigureOut">
              <a:rPr lang="uk-UA" smtClean="0"/>
              <a:t>16.09.2021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78EF-9395-4927-B213-0E71BD8296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568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A60D-C07D-47B6-BC76-5FCADBF8E3D4}" type="datetimeFigureOut">
              <a:rPr lang="uk-UA" smtClean="0"/>
              <a:t>16.09.2021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78EF-9395-4927-B213-0E71BD8296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916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A60D-C07D-47B6-BC76-5FCADBF8E3D4}" type="datetimeFigureOut">
              <a:rPr lang="uk-UA" smtClean="0"/>
              <a:t>16.09.2021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78EF-9395-4927-B213-0E71BD8296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0332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A60D-C07D-47B6-BC76-5FCADBF8E3D4}" type="datetimeFigureOut">
              <a:rPr lang="uk-UA" smtClean="0"/>
              <a:t>16.09.2021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78EF-9395-4927-B213-0E71BD8296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72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A60D-C07D-47B6-BC76-5FCADBF8E3D4}" type="datetimeFigureOut">
              <a:rPr lang="uk-UA" smtClean="0"/>
              <a:t>16.09.2021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78EF-9395-4927-B213-0E71BD8296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789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A60D-C07D-47B6-BC76-5FCADBF8E3D4}" type="datetimeFigureOut">
              <a:rPr lang="uk-UA" smtClean="0"/>
              <a:t>16.09.2021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78EF-9395-4927-B213-0E71BD8296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5153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A60D-C07D-47B6-BC76-5FCADBF8E3D4}" type="datetimeFigureOut">
              <a:rPr lang="uk-UA" smtClean="0"/>
              <a:t>16.09.2021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78EF-9395-4927-B213-0E71BD8296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344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CA60D-C07D-47B6-BC76-5FCADBF8E3D4}" type="datetimeFigureOut">
              <a:rPr lang="uk-UA" smtClean="0"/>
              <a:t>16.09.2021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A78EF-9395-4927-B213-0E71BD8296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344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979-2020-%D0%BF#n1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akon.rada.gov.ua/laws/show/608-2021-%D0%BF#n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v05_2330-0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167-2019-%D0%BF#n4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akon.rada.gov.ua/laws/show/167-2019-%D0%BF#n57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br>
              <a:rPr lang="uk-UA" sz="2200" b="1" dirty="0"/>
            </a:br>
            <a:br>
              <a:rPr lang="uk-UA" sz="2200" b="1" dirty="0"/>
            </a:br>
            <a:br>
              <a:rPr lang="uk-UA" sz="2200" b="1" dirty="0"/>
            </a:br>
            <a:r>
              <a:rPr lang="uk-UA" sz="2200" b="1" dirty="0"/>
              <a:t> </a:t>
            </a:r>
            <a:r>
              <a:rPr lang="uk-UA" sz="2700" b="1" dirty="0"/>
              <a:t>БУКОВИНСЬКИЙ ДЕРЖАВНИЙ   МЕДИЧНИЙ УНІВЕРСИТЕТ</a:t>
            </a:r>
            <a:br>
              <a:rPr lang="uk-UA" sz="2200" b="1" dirty="0"/>
            </a:br>
            <a:br>
              <a:rPr lang="uk-UA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770064"/>
            <a:ext cx="10515600" cy="44069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uk-UA" b="1" dirty="0">
              <a:solidFill>
                <a:srgbClr val="C00000"/>
              </a:solidFill>
            </a:endParaRPr>
          </a:p>
          <a:p>
            <a:pPr algn="ctr">
              <a:buNone/>
            </a:pPr>
            <a:endParaRPr lang="uk-UA" b="1" dirty="0">
              <a:solidFill>
                <a:srgbClr val="C00000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uk-UA" sz="3900" b="1" dirty="0">
                <a:solidFill>
                  <a:srgbClr val="C00000"/>
                </a:solidFill>
              </a:rPr>
              <a:t>ЗМІНИ</a:t>
            </a:r>
            <a:endParaRPr lang="ru-RU" sz="3900" b="1" dirty="0">
              <a:solidFill>
                <a:srgbClr val="C00000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uk-UA" sz="3900" b="1" dirty="0">
                <a:solidFill>
                  <a:srgbClr val="C00000"/>
                </a:solidFill>
              </a:rPr>
              <a:t>ДО ПОСТАНОВИ КАБІНЕТУ МІНІСТРІВ УКРАЇНИ</a:t>
            </a:r>
            <a:br>
              <a:rPr lang="uk-UA" sz="3900" b="1" dirty="0">
                <a:solidFill>
                  <a:srgbClr val="C00000"/>
                </a:solidFill>
              </a:rPr>
            </a:br>
            <a:r>
              <a:rPr lang="uk-UA" sz="3900" b="1" dirty="0">
                <a:solidFill>
                  <a:srgbClr val="C00000"/>
                </a:solidFill>
              </a:rPr>
              <a:t>ВІД 6 БЕРЕЗНЯ 2019 р. № 167</a:t>
            </a:r>
            <a:endParaRPr lang="ru-RU" sz="3900" b="1" dirty="0">
              <a:solidFill>
                <a:srgbClr val="C00000"/>
              </a:solidFill>
            </a:endParaRPr>
          </a:p>
          <a:p>
            <a:pPr algn="r">
              <a:buNone/>
            </a:pPr>
            <a:endParaRPr lang="uk-UA" sz="2000" b="1" dirty="0">
              <a:cs typeface="Aharoni" pitchFamily="2" charset="-79"/>
            </a:endParaRPr>
          </a:p>
          <a:p>
            <a:pPr algn="r">
              <a:buNone/>
            </a:pPr>
            <a:endParaRPr lang="uk-UA" sz="2000" b="1" dirty="0">
              <a:cs typeface="Aharoni" pitchFamily="2" charset="-79"/>
            </a:endParaRPr>
          </a:p>
          <a:p>
            <a:pPr algn="r">
              <a:buNone/>
            </a:pPr>
            <a:r>
              <a:rPr lang="uk-UA" sz="2000" b="1" dirty="0">
                <a:cs typeface="Aharoni" pitchFamily="2" charset="-79"/>
              </a:rPr>
              <a:t> </a:t>
            </a:r>
          </a:p>
          <a:p>
            <a:pPr algn="r">
              <a:buNone/>
            </a:pPr>
            <a:r>
              <a:rPr lang="ru-RU" sz="2000" dirty="0" err="1"/>
              <a:t>відповідальна</a:t>
            </a:r>
            <a:r>
              <a:rPr lang="ru-RU" sz="2000" dirty="0"/>
              <a:t> особа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забезпечення</a:t>
            </a:r>
            <a:r>
              <a:rPr lang="ru-RU" sz="2000" dirty="0"/>
              <a:t> </a:t>
            </a:r>
          </a:p>
          <a:p>
            <a:pPr algn="r">
              <a:buNone/>
            </a:pPr>
            <a:r>
              <a:rPr lang="ru-RU" sz="2000" dirty="0" err="1"/>
              <a:t>роботи</a:t>
            </a:r>
            <a:r>
              <a:rPr lang="ru-RU" sz="2000" dirty="0"/>
              <a:t> </a:t>
            </a:r>
            <a:r>
              <a:rPr lang="ru-RU" sz="2000" dirty="0" err="1"/>
              <a:t>спеціалізованих</a:t>
            </a:r>
            <a:r>
              <a:rPr lang="ru-RU" sz="2000" dirty="0"/>
              <a:t> </a:t>
            </a:r>
            <a:r>
              <a:rPr lang="ru-RU" sz="2000" dirty="0" err="1"/>
              <a:t>вчених</a:t>
            </a:r>
            <a:r>
              <a:rPr lang="ru-RU" sz="2000" dirty="0"/>
              <a:t> рад </a:t>
            </a:r>
            <a:r>
              <a:rPr lang="ru-RU" sz="2000" dirty="0" err="1"/>
              <a:t>університету</a:t>
            </a:r>
            <a:r>
              <a:rPr lang="ru-RU" sz="2000" dirty="0"/>
              <a:t> </a:t>
            </a:r>
          </a:p>
          <a:p>
            <a:pPr algn="r">
              <a:buNone/>
            </a:pPr>
            <a:r>
              <a:rPr lang="ru-RU" sz="2000" dirty="0"/>
              <a:t>для разового </a:t>
            </a:r>
            <a:r>
              <a:rPr lang="ru-RU" sz="2000" dirty="0" err="1"/>
              <a:t>захисту</a:t>
            </a:r>
            <a:r>
              <a:rPr lang="ru-RU" sz="2000" dirty="0"/>
              <a:t> </a:t>
            </a:r>
            <a:r>
              <a:rPr lang="ru-RU" sz="2000" dirty="0" err="1"/>
              <a:t>дисертаційних</a:t>
            </a:r>
            <a:r>
              <a:rPr lang="ru-RU" sz="2000" dirty="0"/>
              <a:t> </a:t>
            </a:r>
            <a:r>
              <a:rPr lang="ru-RU" sz="2000" dirty="0" err="1"/>
              <a:t>робіт</a:t>
            </a:r>
            <a:r>
              <a:rPr lang="ru-RU" sz="2000" dirty="0"/>
              <a:t> </a:t>
            </a:r>
          </a:p>
          <a:p>
            <a:pPr algn="r">
              <a:buNone/>
            </a:pPr>
            <a:r>
              <a:rPr lang="uk-UA" sz="2000" dirty="0">
                <a:cs typeface="Aharoni" pitchFamily="2" charset="-79"/>
              </a:rPr>
              <a:t>Галина  КОВАЛЬ </a:t>
            </a:r>
            <a:endParaRPr lang="uk-UA" sz="2000" dirty="0"/>
          </a:p>
          <a:p>
            <a:pPr algn="r">
              <a:buNone/>
            </a:pPr>
            <a:endParaRPr lang="uk-UA" sz="2000" dirty="0"/>
          </a:p>
          <a:p>
            <a:pPr algn="r">
              <a:buNone/>
            </a:pPr>
            <a:endParaRPr lang="uk-UA" sz="2000" b="1" dirty="0">
              <a:solidFill>
                <a:srgbClr val="002060"/>
              </a:solidFill>
            </a:endParaRPr>
          </a:p>
          <a:p>
            <a:pPr algn="ctr">
              <a:buNone/>
            </a:pPr>
            <a:endParaRPr lang="uk-UA" sz="3600" b="1" dirty="0">
              <a:solidFill>
                <a:srgbClr val="C00000"/>
              </a:solidFill>
            </a:endParaRPr>
          </a:p>
          <a:p>
            <a:pPr algn="ctr">
              <a:buNone/>
            </a:pPr>
            <a:endParaRPr lang="uk-UA" sz="3600" b="1" dirty="0">
              <a:solidFill>
                <a:srgbClr val="C00000"/>
              </a:solidFill>
            </a:endParaRPr>
          </a:p>
          <a:p>
            <a:pPr algn="ctr">
              <a:buNone/>
            </a:pPr>
            <a:endParaRPr lang="uk-UA" sz="3600" b="1" dirty="0">
              <a:solidFill>
                <a:srgbClr val="C00000"/>
              </a:solidFill>
            </a:endParaRPr>
          </a:p>
          <a:p>
            <a:pPr algn="ctr">
              <a:buNone/>
            </a:pPr>
            <a:endParaRPr lang="uk-UA" sz="3600" b="1" dirty="0">
              <a:solidFill>
                <a:srgbClr val="C00000"/>
              </a:solidFill>
            </a:endParaRPr>
          </a:p>
          <a:p>
            <a:pPr algn="ctr">
              <a:buNone/>
            </a:pPr>
            <a:endParaRPr lang="uk-UA" sz="3600" b="1" dirty="0">
              <a:solidFill>
                <a:srgbClr val="C00000"/>
              </a:solidFill>
            </a:endParaRPr>
          </a:p>
          <a:p>
            <a:pPr algn="ctr">
              <a:buNone/>
            </a:pPr>
            <a:endParaRPr lang="uk-UA" sz="3600" b="1" dirty="0">
              <a:solidFill>
                <a:srgbClr val="C00000"/>
              </a:solidFill>
            </a:endParaRPr>
          </a:p>
          <a:p>
            <a:pPr algn="ctr">
              <a:buNone/>
            </a:pPr>
            <a:endParaRPr lang="uk-UA" sz="3600" b="1" dirty="0">
              <a:solidFill>
                <a:srgbClr val="C00000"/>
              </a:solidFill>
            </a:endParaRPr>
          </a:p>
          <a:p>
            <a:pPr algn="ctr">
              <a:buNone/>
            </a:pPr>
            <a:endParaRPr lang="uk-UA" sz="3600" b="1" dirty="0">
              <a:solidFill>
                <a:srgbClr val="C00000"/>
              </a:solidFill>
            </a:endParaRPr>
          </a:p>
          <a:p>
            <a:pPr algn="ctr">
              <a:buNone/>
            </a:pPr>
            <a:endParaRPr lang="uk-UA" sz="3600" b="1" dirty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sz="3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1" y="285750"/>
            <a:ext cx="1905000" cy="1466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92937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440" y="853440"/>
            <a:ext cx="11277600" cy="53235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b="1" dirty="0"/>
              <a:t>ЗА ПЕРІОД ДІЇ ПОСТАНОВИ КМУ №167 від 06.03.2019 р. ДО НЕЇ БУЛИ ВНЕСЕНІ ЗМІНИ: </a:t>
            </a:r>
          </a:p>
          <a:p>
            <a:pPr marL="0" indent="0" algn="ctr">
              <a:buNone/>
            </a:pPr>
            <a:r>
              <a:rPr lang="uk-UA" sz="2400" dirty="0"/>
              <a:t>І.</a:t>
            </a:r>
            <a:r>
              <a:rPr lang="uk-UA" sz="2400" b="1" dirty="0"/>
              <a:t> Згідно  Постанови КМУ  </a:t>
            </a:r>
            <a:r>
              <a:rPr lang="uk-UA" sz="2400" b="1" u="sng" dirty="0">
                <a:hlinkClick r:id="rId3"/>
              </a:rPr>
              <a:t>№ 979 від 21.10.2020</a:t>
            </a:r>
            <a:endParaRPr lang="ru-RU" sz="2400" b="1" dirty="0"/>
          </a:p>
          <a:p>
            <a:pPr marL="0" indent="0" algn="ctr">
              <a:buNone/>
            </a:pPr>
            <a:r>
              <a:rPr lang="uk-UA" sz="2400" b="1" dirty="0"/>
              <a:t>ІІ. Згідно  Постанови КМУ </a:t>
            </a:r>
            <a:r>
              <a:rPr lang="uk-UA" sz="2400" b="1" u="sng" dirty="0">
                <a:hlinkClick r:id="rId4"/>
              </a:rPr>
              <a:t>№ 608 від 09.06.2021</a:t>
            </a:r>
            <a:endParaRPr lang="uk-UA" sz="2400" b="1" u="sng" dirty="0"/>
          </a:p>
          <a:p>
            <a:pPr marL="0" indent="0" algn="ctr">
              <a:buNone/>
            </a:pPr>
            <a:endParaRPr lang="uk-UA" sz="2400" b="1" u="sng" dirty="0"/>
          </a:p>
          <a:p>
            <a:pPr marL="0" indent="0" algn="ctr">
              <a:buNone/>
            </a:pPr>
            <a:r>
              <a:rPr lang="uk-UA" sz="2400" b="1" u="sng" dirty="0"/>
              <a:t>назва: </a:t>
            </a:r>
            <a:endParaRPr lang="uk-UA" sz="2400" dirty="0"/>
          </a:p>
          <a:p>
            <a:pPr marL="0" indent="0" algn="ctr">
              <a:buNone/>
            </a:pPr>
            <a:r>
              <a:rPr lang="uk-UA" sz="3200" dirty="0"/>
              <a:t>«</a:t>
            </a:r>
            <a:r>
              <a:rPr lang="uk-UA" sz="3200" b="1" dirty="0">
                <a:solidFill>
                  <a:srgbClr val="0070C0"/>
                </a:solidFill>
              </a:rPr>
              <a:t>Про проведення експерименту </a:t>
            </a:r>
            <a:r>
              <a:rPr lang="uk-UA" sz="3200" dirty="0"/>
              <a:t>з присудження ступеня доктора філософії»</a:t>
            </a:r>
          </a:p>
          <a:p>
            <a:pPr marL="0" indent="0" algn="ctr">
              <a:buNone/>
            </a:pPr>
            <a:r>
              <a:rPr lang="uk-UA" sz="2400" b="1" dirty="0"/>
              <a:t>змінена на:</a:t>
            </a:r>
          </a:p>
          <a:p>
            <a:pPr marL="0" indent="0" algn="ctr">
              <a:buNone/>
            </a:pPr>
            <a:r>
              <a:rPr lang="uk-UA" sz="3200" b="1" dirty="0">
                <a:solidFill>
                  <a:srgbClr val="0070C0"/>
                </a:solidFill>
              </a:rPr>
              <a:t>«Тимчасовий порядок</a:t>
            </a:r>
            <a:r>
              <a:rPr lang="uk-UA" sz="3200" dirty="0">
                <a:solidFill>
                  <a:srgbClr val="0070C0"/>
                </a:solidFill>
              </a:rPr>
              <a:t> </a:t>
            </a:r>
            <a:r>
              <a:rPr lang="uk-UA" sz="3200" dirty="0"/>
              <a:t>присудження ступеня доктора філософії»</a:t>
            </a:r>
            <a:endParaRPr lang="ru-RU" sz="3200" dirty="0"/>
          </a:p>
          <a:p>
            <a:pPr marL="0" indent="0" algn="ctr">
              <a:buNone/>
            </a:pPr>
            <a:endParaRPr lang="ru-RU" sz="3200" dirty="0"/>
          </a:p>
          <a:p>
            <a:pPr marL="0" indent="0">
              <a:buNone/>
            </a:pP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1055131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2388"/>
            <a:ext cx="10515600" cy="51445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1400" dirty="0"/>
          </a:p>
          <a:p>
            <a:pPr marL="0" indent="0" algn="ctr">
              <a:buNone/>
            </a:pPr>
            <a:r>
              <a:rPr lang="uk-UA" sz="3600" b="1" dirty="0">
                <a:solidFill>
                  <a:srgbClr val="C00000"/>
                </a:solidFill>
              </a:rPr>
              <a:t>ПРОДОВЖЕНО:</a:t>
            </a:r>
          </a:p>
          <a:p>
            <a:pPr marL="0" indent="0">
              <a:buNone/>
            </a:pPr>
            <a:r>
              <a:rPr lang="uk-UA" sz="3200" dirty="0"/>
              <a:t>Порядок дії «Тимчасового порядку» до </a:t>
            </a:r>
            <a:r>
              <a:rPr lang="uk-UA" sz="3600" b="1" dirty="0">
                <a:solidFill>
                  <a:srgbClr val="0070C0"/>
                </a:solidFill>
              </a:rPr>
              <a:t>31 грудня 2021 р;</a:t>
            </a:r>
          </a:p>
          <a:p>
            <a:pPr marL="0" indent="0">
              <a:buNone/>
            </a:pPr>
            <a:endParaRPr lang="uk-UA" sz="36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uk-UA" sz="3600" dirty="0"/>
              <a:t>Проведення попередньої експертизи та захисту дисертації протягом </a:t>
            </a:r>
            <a:r>
              <a:rPr lang="uk-UA" sz="3600" b="1" dirty="0">
                <a:solidFill>
                  <a:srgbClr val="0070C0"/>
                </a:solidFill>
              </a:rPr>
              <a:t>шести місяців після відрахування з аспірантури </a:t>
            </a:r>
            <a:r>
              <a:rPr lang="uk-UA" sz="3600" dirty="0"/>
              <a:t>із поважних причин (за станом здоров’я, за сімейними обставинами)</a:t>
            </a:r>
            <a:endParaRPr lang="ru-RU" sz="3600" dirty="0"/>
          </a:p>
          <a:p>
            <a:pPr marL="0" indent="0">
              <a:buNone/>
            </a:pPr>
            <a:endParaRPr lang="uk-UA" sz="3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4273657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8480"/>
            <a:ext cx="10515600" cy="56384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uk-UA" sz="1400" dirty="0"/>
          </a:p>
          <a:p>
            <a:pPr marL="0" indent="0" algn="ctr">
              <a:buNone/>
            </a:pPr>
            <a:r>
              <a:rPr lang="uk-UA" sz="3600" b="1" dirty="0">
                <a:solidFill>
                  <a:srgbClr val="C00000"/>
                </a:solidFill>
              </a:rPr>
              <a:t>ПУБЛІКАЦІЇ:</a:t>
            </a:r>
          </a:p>
          <a:p>
            <a:pPr marL="0" indent="0" algn="just">
              <a:buNone/>
            </a:pPr>
            <a:r>
              <a:rPr lang="uk-UA" dirty="0"/>
              <a:t>	До публікацій у наукових виданнях </a:t>
            </a:r>
            <a:r>
              <a:rPr lang="uk-UA" b="1" dirty="0">
                <a:solidFill>
                  <a:srgbClr val="0070C0"/>
                </a:solidFill>
              </a:rPr>
              <a:t>інших держав</a:t>
            </a:r>
            <a:r>
              <a:rPr lang="uk-UA" dirty="0">
                <a:solidFill>
                  <a:srgbClr val="0070C0"/>
                </a:solidFill>
              </a:rPr>
              <a:t>, </a:t>
            </a:r>
            <a:r>
              <a:rPr lang="uk-UA" dirty="0"/>
              <a:t>які входять до Організації економічного співробітництва та розвитку та/або Європейського Союзу може прирівнюватися публікація у виданнях, включених до </a:t>
            </a:r>
            <a:r>
              <a:rPr lang="uk-UA" u="sng" dirty="0">
                <a:hlinkClick r:id="rId3"/>
              </a:rPr>
              <a:t>переліку наукових фахових видань України</a:t>
            </a:r>
            <a:r>
              <a:rPr lang="uk-UA" dirty="0"/>
              <a:t> з присвоєнням категорії </a:t>
            </a:r>
            <a:r>
              <a:rPr lang="uk-UA" b="1" dirty="0">
                <a:solidFill>
                  <a:srgbClr val="C00000"/>
                </a:solidFill>
              </a:rPr>
              <a:t>“А”</a:t>
            </a:r>
            <a:r>
              <a:rPr lang="uk-UA" dirty="0"/>
              <a:t>, або в закордонних виданнях, проіндексованих у базах даних </a:t>
            </a:r>
            <a:r>
              <a:rPr lang="uk-UA" b="1" dirty="0" err="1">
                <a:solidFill>
                  <a:srgbClr val="C00000"/>
                </a:solidFill>
              </a:rPr>
              <a:t>Web</a:t>
            </a:r>
            <a:r>
              <a:rPr lang="uk-UA" b="1" dirty="0">
                <a:solidFill>
                  <a:srgbClr val="C00000"/>
                </a:solidFill>
              </a:rPr>
              <a:t> </a:t>
            </a:r>
            <a:r>
              <a:rPr lang="uk-UA" b="1" dirty="0" err="1">
                <a:solidFill>
                  <a:srgbClr val="C00000"/>
                </a:solidFill>
              </a:rPr>
              <a:t>of</a:t>
            </a:r>
            <a:r>
              <a:rPr lang="uk-UA" b="1" dirty="0">
                <a:solidFill>
                  <a:srgbClr val="C00000"/>
                </a:solidFill>
              </a:rPr>
              <a:t> </a:t>
            </a:r>
            <a:r>
              <a:rPr lang="uk-UA" b="1" dirty="0" err="1">
                <a:solidFill>
                  <a:srgbClr val="C00000"/>
                </a:solidFill>
              </a:rPr>
              <a:t>Science</a:t>
            </a:r>
            <a:r>
              <a:rPr lang="uk-UA" b="1" dirty="0">
                <a:solidFill>
                  <a:srgbClr val="C00000"/>
                </a:solidFill>
              </a:rPr>
              <a:t> </a:t>
            </a:r>
            <a:r>
              <a:rPr lang="uk-UA" b="1" dirty="0" err="1">
                <a:solidFill>
                  <a:srgbClr val="C00000"/>
                </a:solidFill>
              </a:rPr>
              <a:t>Core</a:t>
            </a:r>
            <a:r>
              <a:rPr lang="uk-UA" b="1" dirty="0">
                <a:solidFill>
                  <a:srgbClr val="C00000"/>
                </a:solidFill>
              </a:rPr>
              <a:t> </a:t>
            </a:r>
            <a:r>
              <a:rPr lang="uk-UA" b="1" dirty="0" err="1">
                <a:solidFill>
                  <a:srgbClr val="C00000"/>
                </a:solidFill>
              </a:rPr>
              <a:t>Collection</a:t>
            </a:r>
            <a:r>
              <a:rPr lang="uk-UA" b="1" dirty="0">
                <a:solidFill>
                  <a:srgbClr val="C00000"/>
                </a:solidFill>
              </a:rPr>
              <a:t> та/або </a:t>
            </a:r>
            <a:r>
              <a:rPr lang="uk-UA" b="1" dirty="0" err="1">
                <a:solidFill>
                  <a:srgbClr val="C00000"/>
                </a:solidFill>
              </a:rPr>
              <a:t>Scopus</a:t>
            </a:r>
            <a:r>
              <a:rPr lang="uk-UA" b="1" dirty="0">
                <a:solidFill>
                  <a:srgbClr val="C00000"/>
                </a:solidFill>
              </a:rPr>
              <a:t>;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uk-UA" sz="1400" dirty="0"/>
          </a:p>
          <a:p>
            <a:pPr marL="0" indent="0" algn="just">
              <a:buNone/>
            </a:pPr>
            <a:r>
              <a:rPr lang="uk-UA" dirty="0"/>
              <a:t>	До вітчизняних публікацій зараховуються статті в наукових виданнях, включених до </a:t>
            </a:r>
            <a:r>
              <a:rPr lang="uk-UA" u="sng" dirty="0">
                <a:hlinkClick r:id="rId3"/>
              </a:rPr>
              <a:t>переліку наукових фахових видань України</a:t>
            </a:r>
            <a:r>
              <a:rPr lang="uk-UA" dirty="0"/>
              <a:t> з присвоєнням категорії </a:t>
            </a:r>
            <a:r>
              <a:rPr lang="uk-UA" b="1" dirty="0">
                <a:solidFill>
                  <a:srgbClr val="C00000"/>
                </a:solidFill>
              </a:rPr>
              <a:t>“Б”</a:t>
            </a:r>
            <a:r>
              <a:rPr lang="uk-UA" dirty="0"/>
              <a:t>  </a:t>
            </a:r>
            <a:r>
              <a:rPr lang="uk-UA" sz="2200" dirty="0"/>
              <a:t>(замість однієї статті може бути зараховано монографію або розділ монографії, опублікованої у співавторстві);</a:t>
            </a:r>
          </a:p>
          <a:p>
            <a:pPr marL="0" indent="0" algn="just">
              <a:buNone/>
            </a:pPr>
            <a:r>
              <a:rPr lang="ru-RU" sz="2200" dirty="0"/>
              <a:t>- </a:t>
            </a:r>
            <a:r>
              <a:rPr lang="ru-RU" sz="2200" dirty="0" err="1"/>
              <a:t>наукова</a:t>
            </a:r>
            <a:r>
              <a:rPr lang="ru-RU" sz="2200" dirty="0"/>
              <a:t> </a:t>
            </a:r>
            <a:r>
              <a:rPr lang="ru-RU" sz="2200" dirty="0" err="1"/>
              <a:t>публікація</a:t>
            </a:r>
            <a:r>
              <a:rPr lang="ru-RU" sz="2200" dirty="0"/>
              <a:t> у </a:t>
            </a:r>
            <a:r>
              <a:rPr lang="ru-RU" sz="2200" dirty="0" err="1"/>
              <a:t>виданні</a:t>
            </a:r>
            <a:r>
              <a:rPr lang="ru-RU" sz="2200" dirty="0"/>
              <a:t>, </a:t>
            </a:r>
            <a:r>
              <a:rPr lang="ru-RU" sz="2200" dirty="0" err="1"/>
              <a:t>віднесеному</a:t>
            </a:r>
            <a:r>
              <a:rPr lang="ru-RU" sz="2200" dirty="0"/>
              <a:t> до </a:t>
            </a:r>
            <a:r>
              <a:rPr lang="ru-RU" sz="2200" dirty="0" err="1"/>
              <a:t>першого</a:t>
            </a:r>
            <a:r>
              <a:rPr lang="ru-RU" sz="2200" dirty="0"/>
              <a:t> - </a:t>
            </a:r>
            <a:r>
              <a:rPr lang="ru-RU" sz="2200" dirty="0" err="1"/>
              <a:t>третього</a:t>
            </a:r>
            <a:r>
              <a:rPr lang="ru-RU" sz="2200" dirty="0"/>
              <a:t> </a:t>
            </a:r>
            <a:r>
              <a:rPr lang="ru-RU" sz="2200" dirty="0" err="1"/>
              <a:t>квартилів</a:t>
            </a:r>
            <a:r>
              <a:rPr lang="ru-RU" sz="2200" dirty="0"/>
              <a:t> (Q 1 - Q 3), </a:t>
            </a:r>
            <a:r>
              <a:rPr lang="ru-RU" sz="2200" dirty="0" err="1"/>
              <a:t>прирівнюється</a:t>
            </a:r>
            <a:r>
              <a:rPr lang="ru-RU" sz="2200" dirty="0"/>
              <a:t> до </a:t>
            </a:r>
            <a:r>
              <a:rPr lang="ru-RU" sz="2200" dirty="0" err="1"/>
              <a:t>двох</a:t>
            </a:r>
            <a:r>
              <a:rPr lang="ru-RU" sz="2200" dirty="0"/>
              <a:t> </a:t>
            </a:r>
            <a:r>
              <a:rPr lang="ru-RU" sz="2200" dirty="0" err="1"/>
              <a:t>публікацій</a:t>
            </a:r>
            <a:r>
              <a:rPr lang="ru-RU" sz="2200" dirty="0"/>
              <a:t>)</a:t>
            </a:r>
          </a:p>
          <a:p>
            <a:pPr marL="0" indent="0" algn="just"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19647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8480"/>
            <a:ext cx="10515600" cy="56384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uk-UA" sz="1400" dirty="0"/>
          </a:p>
          <a:p>
            <a:pPr marL="0" indent="0" algn="ctr">
              <a:buNone/>
            </a:pPr>
            <a:r>
              <a:rPr lang="uk-UA" sz="3600" b="1" dirty="0">
                <a:solidFill>
                  <a:srgbClr val="C00000"/>
                </a:solidFill>
              </a:rPr>
              <a:t>ПОПЕРЕДНЯ ЕКСПЕРТИЗА ДИСЕРТАЦІЇ</a:t>
            </a:r>
          </a:p>
          <a:p>
            <a:pPr marL="0" indent="0" algn="ctr">
              <a:buNone/>
            </a:pPr>
            <a:endParaRPr lang="uk-UA" sz="36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rgbClr val="0070C0"/>
                </a:solidFill>
              </a:rPr>
              <a:t>	</a:t>
            </a:r>
            <a:r>
              <a:rPr lang="ru-RU" b="1" dirty="0" err="1">
                <a:solidFill>
                  <a:srgbClr val="0070C0"/>
                </a:solidFill>
              </a:rPr>
              <a:t>Структурний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підрозділ</a:t>
            </a:r>
            <a:r>
              <a:rPr lang="ru-RU" dirty="0"/>
              <a:t>, де буде </a:t>
            </a:r>
            <a:r>
              <a:rPr lang="ru-RU" dirty="0" err="1"/>
              <a:t>проводитися</a:t>
            </a:r>
            <a:r>
              <a:rPr lang="ru-RU" dirty="0"/>
              <a:t> </a:t>
            </a:r>
            <a:r>
              <a:rPr lang="ru-RU" dirty="0" err="1"/>
              <a:t>попередня</a:t>
            </a:r>
            <a:r>
              <a:rPr lang="ru-RU" dirty="0"/>
              <a:t> </a:t>
            </a:r>
            <a:r>
              <a:rPr lang="ru-RU" dirty="0" err="1"/>
              <a:t>експертиза</a:t>
            </a:r>
            <a:r>
              <a:rPr lang="ru-RU" dirty="0"/>
              <a:t> </a:t>
            </a:r>
            <a:r>
              <a:rPr lang="ru-RU" dirty="0" err="1"/>
              <a:t>дисертації</a:t>
            </a:r>
            <a:r>
              <a:rPr lang="ru-RU" dirty="0"/>
              <a:t>, </a:t>
            </a:r>
            <a:r>
              <a:rPr lang="ru-RU" dirty="0" err="1"/>
              <a:t>подає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b="1" dirty="0" err="1">
                <a:solidFill>
                  <a:srgbClr val="0070C0"/>
                </a:solidFill>
              </a:rPr>
              <a:t>Вченій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раді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dirty="0"/>
              <a:t>закладу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(</a:t>
            </a:r>
            <a:r>
              <a:rPr lang="ru-RU" dirty="0" err="1"/>
              <a:t>наукової</a:t>
            </a:r>
            <a:r>
              <a:rPr lang="ru-RU" dirty="0"/>
              <a:t> установи)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рецензентів</a:t>
            </a:r>
            <a:r>
              <a:rPr lang="ru-RU" dirty="0"/>
              <a:t>, </a:t>
            </a:r>
            <a:r>
              <a:rPr lang="ru-RU" dirty="0" err="1"/>
              <a:t>кандидатури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пропонуються</a:t>
            </a:r>
            <a:r>
              <a:rPr lang="ru-RU" dirty="0"/>
              <a:t> до складу ради.</a:t>
            </a:r>
          </a:p>
          <a:p>
            <a:pPr marL="0" indent="0" algn="just">
              <a:buNone/>
            </a:pPr>
            <a:r>
              <a:rPr lang="uk-UA" dirty="0"/>
              <a:t>	</a:t>
            </a:r>
          </a:p>
          <a:p>
            <a:pPr marL="0" indent="0" algn="just">
              <a:buNone/>
            </a:pPr>
            <a:r>
              <a:rPr lang="uk-UA" dirty="0"/>
              <a:t>	Якщо заклад вищої освіти (наукова установа), де здійснювалася підготовка здобувача, </a:t>
            </a:r>
            <a:r>
              <a:rPr lang="uk-UA" b="1" dirty="0">
                <a:solidFill>
                  <a:srgbClr val="0070C0"/>
                </a:solidFill>
              </a:rPr>
              <a:t>не може </a:t>
            </a:r>
            <a:r>
              <a:rPr lang="uk-UA" dirty="0"/>
              <a:t>провести попередню експертизу дисертації здобувача, такий </a:t>
            </a:r>
            <a:r>
              <a:rPr lang="uk-UA" b="1" dirty="0">
                <a:solidFill>
                  <a:srgbClr val="0070C0"/>
                </a:solidFill>
              </a:rPr>
              <a:t>заклад</a:t>
            </a:r>
            <a:r>
              <a:rPr lang="uk-UA" dirty="0"/>
              <a:t> (наукова установа) надсилає </a:t>
            </a:r>
            <a:r>
              <a:rPr lang="uk-UA" b="1" dirty="0">
                <a:solidFill>
                  <a:srgbClr val="0070C0"/>
                </a:solidFill>
              </a:rPr>
              <a:t>звернення до іншого закладу вищої освіти </a:t>
            </a:r>
            <a:r>
              <a:rPr lang="uk-UA" dirty="0"/>
              <a:t>(наукової установи) із проханням розглянути заяву здобувача про проведення попередньої експертизи дисертації </a:t>
            </a:r>
            <a:r>
              <a:rPr lang="uk-UA" b="1" dirty="0"/>
              <a:t>(</a:t>
            </a:r>
            <a:r>
              <a:rPr lang="uk-UA" b="1" dirty="0">
                <a:solidFill>
                  <a:srgbClr val="C00000"/>
                </a:solidFill>
              </a:rPr>
              <a:t>було</a:t>
            </a:r>
            <a:r>
              <a:rPr lang="uk-UA" b="1" dirty="0"/>
              <a:t> </a:t>
            </a:r>
            <a:r>
              <a:rPr lang="uk-UA" b="1" dirty="0">
                <a:solidFill>
                  <a:srgbClr val="C00000"/>
                </a:solidFill>
              </a:rPr>
              <a:t>за погодженням МОН</a:t>
            </a:r>
            <a:r>
              <a:rPr lang="uk-UA" b="1" dirty="0"/>
              <a:t>).</a:t>
            </a:r>
            <a:r>
              <a:rPr lang="uk-UA" dirty="0"/>
              <a:t> </a:t>
            </a:r>
            <a:endParaRPr lang="ru-RU" dirty="0"/>
          </a:p>
          <a:p>
            <a:pPr marL="0" indent="0" algn="ctr">
              <a:buNone/>
            </a:pPr>
            <a:endParaRPr lang="uk-UA" sz="36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696847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8480"/>
            <a:ext cx="10515600" cy="56384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1400" dirty="0"/>
          </a:p>
          <a:p>
            <a:pPr marL="0" indent="0" algn="ctr">
              <a:buNone/>
            </a:pPr>
            <a:r>
              <a:rPr lang="uk-UA" sz="3600" b="1" dirty="0">
                <a:solidFill>
                  <a:srgbClr val="C00000"/>
                </a:solidFill>
              </a:rPr>
              <a:t>ФОРМУВАННЯ СКЛАДУ ТА СТВОРЕННЯ СПЕЦРАДИ</a:t>
            </a:r>
          </a:p>
          <a:p>
            <a:pPr marL="0" indent="0" algn="ctr">
              <a:buNone/>
            </a:pPr>
            <a:endParaRPr lang="uk-UA" sz="36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uk-UA" sz="3600" b="1" dirty="0">
                <a:solidFill>
                  <a:srgbClr val="C00000"/>
                </a:solidFill>
              </a:rPr>
              <a:t>визначено, що </a:t>
            </a:r>
          </a:p>
          <a:p>
            <a:r>
              <a:rPr lang="uk-UA" b="1" dirty="0">
                <a:solidFill>
                  <a:srgbClr val="0070C0"/>
                </a:solidFill>
              </a:rPr>
              <a:t>Структурний підрозділ</a:t>
            </a:r>
            <a:r>
              <a:rPr lang="uk-UA" dirty="0"/>
              <a:t>, де проводилася попередня експертиза дисертації, подає пропозиції </a:t>
            </a:r>
            <a:r>
              <a:rPr lang="uk-UA" b="1" dirty="0">
                <a:solidFill>
                  <a:srgbClr val="0070C0"/>
                </a:solidFill>
              </a:rPr>
              <a:t>Вченій раді </a:t>
            </a:r>
            <a:r>
              <a:rPr lang="uk-UA" dirty="0"/>
              <a:t>закладу вищої освіти (наукової установи) для формування складу ради відповідно до вимог </a:t>
            </a:r>
            <a:r>
              <a:rPr lang="uk-UA" u="sng" dirty="0">
                <a:hlinkClick r:id="rId3"/>
              </a:rPr>
              <a:t>пунктів 6</a:t>
            </a:r>
            <a:r>
              <a:rPr lang="uk-UA" dirty="0"/>
              <a:t> і </a:t>
            </a:r>
            <a:r>
              <a:rPr lang="uk-UA" u="sng" dirty="0">
                <a:hlinkClick r:id="rId4"/>
              </a:rPr>
              <a:t>7</a:t>
            </a:r>
            <a:r>
              <a:rPr lang="uk-UA" dirty="0"/>
              <a:t> цього Порядку.</a:t>
            </a:r>
            <a:endParaRPr lang="ru-RU" dirty="0"/>
          </a:p>
          <a:p>
            <a:pPr marL="0" indent="0" algn="ctr">
              <a:buNone/>
            </a:pPr>
            <a:endParaRPr lang="uk-UA" sz="36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14500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5440"/>
            <a:ext cx="10515600" cy="58315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uk-UA" sz="1400" dirty="0"/>
          </a:p>
          <a:p>
            <a:pPr marL="0" indent="0" algn="ctr">
              <a:buNone/>
            </a:pPr>
            <a:r>
              <a:rPr lang="uk-UA" sz="3600" b="1" dirty="0">
                <a:solidFill>
                  <a:srgbClr val="C00000"/>
                </a:solidFill>
              </a:rPr>
              <a:t>ЗАХИСТ ДИСЕРТАЦІЇ</a:t>
            </a:r>
          </a:p>
          <a:p>
            <a:pPr marL="0" indent="0" algn="ctr">
              <a:buNone/>
            </a:pPr>
            <a:r>
              <a:rPr lang="uk-UA" sz="3000" b="1" dirty="0">
                <a:solidFill>
                  <a:srgbClr val="C00000"/>
                </a:solidFill>
              </a:rPr>
              <a:t>доповнено: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	Публічний захист дисертації проводиться на засіданні ради </a:t>
            </a:r>
            <a:r>
              <a:rPr lang="uk-UA" dirty="0">
                <a:solidFill>
                  <a:srgbClr val="0070C0"/>
                </a:solidFill>
              </a:rPr>
              <a:t>(</a:t>
            </a:r>
            <a:r>
              <a:rPr lang="uk-UA" b="1" dirty="0">
                <a:solidFill>
                  <a:srgbClr val="0070C0"/>
                </a:solidFill>
              </a:rPr>
              <a:t>із можливістю використання засобів </a:t>
            </a:r>
            <a:r>
              <a:rPr lang="uk-UA" b="1" dirty="0" err="1">
                <a:solidFill>
                  <a:srgbClr val="0070C0"/>
                </a:solidFill>
              </a:rPr>
              <a:t>відеозв’язку</a:t>
            </a:r>
            <a:r>
              <a:rPr lang="uk-UA" b="1" dirty="0">
                <a:solidFill>
                  <a:srgbClr val="0070C0"/>
                </a:solidFill>
              </a:rPr>
              <a:t> в режимі реального часу).</a:t>
            </a:r>
            <a:r>
              <a:rPr lang="uk-UA" dirty="0">
                <a:solidFill>
                  <a:srgbClr val="0070C0"/>
                </a:solidFill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	Якщо захист проводиться </a:t>
            </a:r>
            <a:r>
              <a:rPr lang="en-US" b="1" dirty="0">
                <a:solidFill>
                  <a:srgbClr val="C00000"/>
                </a:solidFill>
              </a:rPr>
              <a:t>online</a:t>
            </a:r>
            <a:r>
              <a:rPr lang="en-US" dirty="0"/>
              <a:t> </a:t>
            </a:r>
            <a:r>
              <a:rPr lang="uk-UA" dirty="0"/>
              <a:t>або в разі участі </a:t>
            </a:r>
            <a:r>
              <a:rPr lang="uk-UA" b="1" dirty="0">
                <a:solidFill>
                  <a:srgbClr val="0070C0"/>
                </a:solidFill>
              </a:rPr>
              <a:t>одного із опонентів з використанням засобів </a:t>
            </a:r>
            <a:r>
              <a:rPr lang="uk-UA" b="1" dirty="0" err="1">
                <a:solidFill>
                  <a:srgbClr val="0070C0"/>
                </a:solidFill>
              </a:rPr>
              <a:t>відеозв’язку</a:t>
            </a:r>
            <a:r>
              <a:rPr lang="uk-UA" dirty="0"/>
              <a:t>, таємне голосування проводиться з </a:t>
            </a:r>
            <a:r>
              <a:rPr lang="uk-UA" b="1" dirty="0">
                <a:solidFill>
                  <a:srgbClr val="C00000"/>
                </a:solidFill>
              </a:rPr>
              <a:t>використанням програмного забезпечення</a:t>
            </a:r>
            <a:r>
              <a:rPr lang="uk-UA" dirty="0"/>
              <a:t>, що забезпечує анонімність та ідентифікацію учасників голосування. </a:t>
            </a:r>
            <a:r>
              <a:rPr lang="uk-UA" sz="2000" dirty="0"/>
              <a:t>Програмне забезпечення (засіб) для проведення таємного голосування застосовується за рішенням ради.</a:t>
            </a:r>
          </a:p>
          <a:p>
            <a:pPr marL="0" indent="0" algn="just">
              <a:buNone/>
            </a:pPr>
            <a:r>
              <a:rPr lang="uk-UA" sz="2200" dirty="0"/>
              <a:t>	(</a:t>
            </a:r>
            <a:r>
              <a:rPr lang="uk-UA" sz="2200" b="1" dirty="0">
                <a:solidFill>
                  <a:srgbClr val="C00000"/>
                </a:solidFill>
              </a:rPr>
              <a:t>було:</a:t>
            </a:r>
            <a:r>
              <a:rPr lang="uk-UA" sz="2200" dirty="0"/>
              <a:t> у разі участі в засіданні одного з опонентів з використанням засобів </a:t>
            </a:r>
            <a:r>
              <a:rPr lang="uk-UA" sz="2200" dirty="0" err="1"/>
              <a:t>відеозв’язку</a:t>
            </a:r>
            <a:r>
              <a:rPr lang="uk-UA" sz="2200" dirty="0"/>
              <a:t> його голос зараховується за результатами відкритого голосування);</a:t>
            </a:r>
            <a:endParaRPr lang="ru-RU" sz="2200" dirty="0"/>
          </a:p>
          <a:p>
            <a:endParaRPr lang="uk-UA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888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8480"/>
            <a:ext cx="10515600" cy="56384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1400" dirty="0"/>
          </a:p>
          <a:p>
            <a:pPr marL="0" indent="0" algn="ctr">
              <a:buNone/>
            </a:pPr>
            <a:r>
              <a:rPr lang="uk-UA" sz="3600" b="1" dirty="0">
                <a:solidFill>
                  <a:srgbClr val="C00000"/>
                </a:solidFill>
              </a:rPr>
              <a:t>АТЕСТАЦІЙНА СПРАВА</a:t>
            </a:r>
          </a:p>
          <a:p>
            <a:pPr marL="0" indent="0" algn="ctr">
              <a:buNone/>
            </a:pPr>
            <a:endParaRPr lang="uk-UA" sz="3600" b="1" dirty="0">
              <a:solidFill>
                <a:srgbClr val="C00000"/>
              </a:solidFill>
            </a:endParaRPr>
          </a:p>
          <a:p>
            <a:r>
              <a:rPr lang="uk-UA" sz="2000" b="1" dirty="0">
                <a:solidFill>
                  <a:srgbClr val="C00000"/>
                </a:solidFill>
              </a:rPr>
              <a:t>НЕ ПОТРІБНО </a:t>
            </a:r>
            <a:r>
              <a:rPr lang="uk-UA" dirty="0"/>
              <a:t>копії документа про передачу друкованого примірника дисертації до Національної бібліотеки імені В.І. Вернадського; </a:t>
            </a:r>
          </a:p>
          <a:p>
            <a:endParaRPr lang="uk-UA" dirty="0"/>
          </a:p>
          <a:p>
            <a:r>
              <a:rPr lang="uk-UA" sz="2000" dirty="0">
                <a:solidFill>
                  <a:srgbClr val="C00000"/>
                </a:solidFill>
              </a:rPr>
              <a:t>натомість пункт: </a:t>
            </a:r>
            <a:r>
              <a:rPr lang="uk-UA" sz="2000" dirty="0"/>
              <a:t>копії документа про передачу електронного примірника до Національного </a:t>
            </a:r>
            <a:r>
              <a:rPr lang="uk-UA" sz="2000" dirty="0" err="1"/>
              <a:t>репозитарію</a:t>
            </a:r>
            <a:r>
              <a:rPr lang="uk-UA" sz="2000" dirty="0"/>
              <a:t> академічних текстів або Державної наукової установи “Український інститут науково-технічної експертизи та інформації”</a:t>
            </a:r>
            <a:endParaRPr lang="ru-RU" sz="2000" dirty="0"/>
          </a:p>
          <a:p>
            <a:endParaRPr lang="uk-UA" sz="20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uk-UA" sz="4000" b="1" dirty="0">
                <a:solidFill>
                  <a:srgbClr val="C00000"/>
                </a:solidFill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20705010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552</Words>
  <Application>Microsoft Office PowerPoint</Application>
  <PresentationFormat>Широкоэкранный</PresentationFormat>
  <Paragraphs>75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    БУКОВИНСЬКИЙ ДЕРЖАВНИЙ   МЕДИЧНИЙ УНІВЕРСИТЕТ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Smart</dc:creator>
  <cp:lastModifiedBy>Halyna</cp:lastModifiedBy>
  <cp:revision>19</cp:revision>
  <dcterms:created xsi:type="dcterms:W3CDTF">2021-06-23T06:30:50Z</dcterms:created>
  <dcterms:modified xsi:type="dcterms:W3CDTF">2021-09-16T08:36:06Z</dcterms:modified>
</cp:coreProperties>
</file>